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63" r:id="rId9"/>
    <p:sldId id="261" r:id="rId10"/>
    <p:sldId id="269" r:id="rId11"/>
    <p:sldId id="260" r:id="rId12"/>
    <p:sldId id="257" r:id="rId13"/>
    <p:sldId id="258" r:id="rId14"/>
    <p:sldId id="259" r:id="rId15"/>
    <p:sldId id="270" r:id="rId16"/>
    <p:sldId id="271" r:id="rId17"/>
    <p:sldId id="273" r:id="rId18"/>
    <p:sldId id="275" r:id="rId19"/>
    <p:sldId id="276" r:id="rId20"/>
    <p:sldId id="278" r:id="rId21"/>
    <p:sldId id="274" r:id="rId22"/>
    <p:sldId id="277" r:id="rId23"/>
    <p:sldId id="279" r:id="rId24"/>
    <p:sldId id="282" r:id="rId25"/>
    <p:sldId id="280" r:id="rId26"/>
    <p:sldId id="281" r:id="rId27"/>
    <p:sldId id="289" r:id="rId28"/>
    <p:sldId id="284" r:id="rId29"/>
    <p:sldId id="285" r:id="rId30"/>
    <p:sldId id="286" r:id="rId31"/>
    <p:sldId id="287" r:id="rId32"/>
    <p:sldId id="288"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a:t>Dewar Communication Cable Part 1</a:t>
            </a:r>
            <a:endParaRPr lang="en-US" dirty="0"/>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1402CE-B5B4-804C-AA15-4A8C4E6F0C78}"/>
              </a:ext>
            </a:extLst>
          </p:cNvPr>
          <p:cNvPicPr>
            <a:picLocks noChangeAspect="1"/>
          </p:cNvPicPr>
          <p:nvPr/>
        </p:nvPicPr>
        <p:blipFill>
          <a:blip r:embed="rId2"/>
          <a:stretch>
            <a:fillRect/>
          </a:stretch>
        </p:blipFill>
        <p:spPr>
          <a:xfrm rot="16200000">
            <a:off x="3078634" y="-320885"/>
            <a:ext cx="6034731" cy="8046308"/>
          </a:xfrm>
          <a:prstGeom prst="rect">
            <a:avLst/>
          </a:prstGeom>
        </p:spPr>
      </p:pic>
      <p:sp>
        <p:nvSpPr>
          <p:cNvPr id="5" name="TextBox 4">
            <a:extLst>
              <a:ext uri="{FF2B5EF4-FFF2-40B4-BE49-F238E27FC236}">
                <a16:creationId xmlns:a16="http://schemas.microsoft.com/office/drawing/2014/main" id="{B63A2AC9-1645-A646-BE8B-1CF88C9C71C1}"/>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17563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8A36AC2C-3D19-2E4D-9AF0-E621511E2B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04243" y="946064"/>
            <a:ext cx="4258447" cy="5677929"/>
          </a:xfrm>
          <a:prstGeom prst="rect">
            <a:avLst/>
          </a:prstGeom>
        </p:spPr>
      </p:pic>
      <p:pic>
        <p:nvPicPr>
          <p:cNvPr id="6" name="Picture 5" descr="A picture containing tool, broom&#10;&#10;Description automatically generated">
            <a:extLst>
              <a:ext uri="{FF2B5EF4-FFF2-40B4-BE49-F238E27FC236}">
                <a16:creationId xmlns:a16="http://schemas.microsoft.com/office/drawing/2014/main" id="{E7D3CD23-894D-ED4C-8DDC-78321CD255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08" y="946062"/>
            <a:ext cx="4258448" cy="5677931"/>
          </a:xfrm>
          <a:prstGeom prst="rect">
            <a:avLst/>
          </a:prstGeom>
        </p:spPr>
      </p:pic>
      <p:sp>
        <p:nvSpPr>
          <p:cNvPr id="4" name="TextBox 3">
            <a:extLst>
              <a:ext uri="{FF2B5EF4-FFF2-40B4-BE49-F238E27FC236}">
                <a16:creationId xmlns:a16="http://schemas.microsoft.com/office/drawing/2014/main" id="{33D8789B-5F25-3444-AC2E-D5B2D985A4E6}"/>
              </a:ext>
            </a:extLst>
          </p:cNvPr>
          <p:cNvSpPr txBox="1"/>
          <p:nvPr/>
        </p:nvSpPr>
        <p:spPr>
          <a:xfrm>
            <a:off x="1077310" y="712915"/>
            <a:ext cx="10037379" cy="461665"/>
          </a:xfrm>
          <a:prstGeom prst="rect">
            <a:avLst/>
          </a:prstGeom>
          <a:noFill/>
        </p:spPr>
        <p:txBody>
          <a:bodyPr wrap="square" rtlCol="0">
            <a:spAutoFit/>
          </a:bodyPr>
          <a:lstStyle/>
          <a:p>
            <a:pPr algn="ctr"/>
            <a:r>
              <a:rPr lang="en-US" sz="1200" dirty="0"/>
              <a:t>Put one piece of the shrink tube onto the end of the metal braid where the wires sticking out are shorter. Place the shrink tube such that the metal braid ends midway through it. The wires should measure 3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0DA7E-6E2E-E145-8AC6-AA94B737E3F8}"/>
              </a:ext>
            </a:extLst>
          </p:cNvPr>
          <p:cNvPicPr>
            <a:picLocks noChangeAspect="1"/>
          </p:cNvPicPr>
          <p:nvPr/>
        </p:nvPicPr>
        <p:blipFill>
          <a:blip r:embed="rId2"/>
          <a:stretch>
            <a:fillRect/>
          </a:stretch>
        </p:blipFill>
        <p:spPr>
          <a:xfrm rot="16200000">
            <a:off x="3305690" y="177174"/>
            <a:ext cx="5580620" cy="7440827"/>
          </a:xfrm>
          <a:prstGeom prst="rect">
            <a:avLst/>
          </a:prstGeom>
        </p:spPr>
      </p:pic>
      <p:sp>
        <p:nvSpPr>
          <p:cNvPr id="4" name="TextBox 3">
            <a:extLst>
              <a:ext uri="{FF2B5EF4-FFF2-40B4-BE49-F238E27FC236}">
                <a16:creationId xmlns:a16="http://schemas.microsoft.com/office/drawing/2014/main" id="{095A78AF-95E4-9146-9A4D-8E7DA852F9C6}"/>
              </a:ext>
            </a:extLst>
          </p:cNvPr>
          <p:cNvSpPr txBox="1"/>
          <p:nvPr/>
        </p:nvSpPr>
        <p:spPr>
          <a:xfrm>
            <a:off x="1679183" y="335053"/>
            <a:ext cx="8833634"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on this end). Thus far, the wire harness should appear as shown.</a:t>
            </a:r>
          </a:p>
        </p:txBody>
      </p:sp>
    </p:spTree>
    <p:extLst>
      <p:ext uri="{BB962C8B-B14F-4D97-AF65-F5344CB8AC3E}">
        <p14:creationId xmlns:p14="http://schemas.microsoft.com/office/powerpoint/2010/main" val="277628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AE38DA4-91A2-F742-B54A-71DAC1C8E8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98" y="931941"/>
            <a:ext cx="4281617" cy="5708822"/>
          </a:xfrm>
          <a:prstGeom prst="rect">
            <a:avLst/>
          </a:prstGeom>
        </p:spPr>
      </p:pic>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43882" y="1645544"/>
            <a:ext cx="5708822" cy="4281617"/>
          </a:xfrm>
          <a:prstGeom prst="rect">
            <a:avLst/>
          </a:prstGeom>
        </p:spPr>
      </p:pic>
      <p:sp>
        <p:nvSpPr>
          <p:cNvPr id="6" name="TextBox 5">
            <a:extLst>
              <a:ext uri="{FF2B5EF4-FFF2-40B4-BE49-F238E27FC236}">
                <a16:creationId xmlns:a16="http://schemas.microsoft.com/office/drawing/2014/main" id="{0DA63EFD-681A-FD4B-9C05-88D470B02638}"/>
              </a:ext>
            </a:extLst>
          </p:cNvPr>
          <p:cNvSpPr txBox="1"/>
          <p:nvPr/>
        </p:nvSpPr>
        <p:spPr>
          <a:xfrm>
            <a:off x="3484179" y="402417"/>
            <a:ext cx="5223641" cy="276999"/>
          </a:xfrm>
          <a:prstGeom prst="rect">
            <a:avLst/>
          </a:prstGeom>
          <a:noFill/>
        </p:spPr>
        <p:txBody>
          <a:bodyPr wrap="square" rtlCol="0">
            <a:spAutoFit/>
          </a:bodyPr>
          <a:lstStyle/>
          <a:p>
            <a:pPr algn="ctr"/>
            <a:r>
              <a:rPr lang="en-US" sz="1200" dirty="0"/>
              <a:t>Measure out and cut 10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4929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CD67C7-3A82-A446-95C2-5514A2EC883F}"/>
              </a:ext>
            </a:extLst>
          </p:cNvPr>
          <p:cNvPicPr>
            <a:picLocks noChangeAspect="1"/>
          </p:cNvPicPr>
          <p:nvPr/>
        </p:nvPicPr>
        <p:blipFill>
          <a:blip r:embed="rId2"/>
          <a:stretch>
            <a:fillRect/>
          </a:stretch>
        </p:blipFill>
        <p:spPr>
          <a:xfrm rot="16200000">
            <a:off x="3346666" y="-56608"/>
            <a:ext cx="5704185" cy="7605580"/>
          </a:xfrm>
          <a:prstGeom prst="rect">
            <a:avLst/>
          </a:prstGeom>
        </p:spPr>
      </p:pic>
      <p:sp>
        <p:nvSpPr>
          <p:cNvPr id="3" name="TextBox 2">
            <a:extLst>
              <a:ext uri="{FF2B5EF4-FFF2-40B4-BE49-F238E27FC236}">
                <a16:creationId xmlns:a16="http://schemas.microsoft.com/office/drawing/2014/main" id="{4B497A6C-26FF-C045-9433-5D18177AE2F8}"/>
              </a:ext>
            </a:extLst>
          </p:cNvPr>
          <p:cNvSpPr txBox="1"/>
          <p:nvPr/>
        </p:nvSpPr>
        <p:spPr>
          <a:xfrm>
            <a:off x="1342696" y="259725"/>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longer </a:t>
            </a:r>
            <a:r>
              <a:rPr lang="en-US" sz="1200"/>
              <a:t>length of wire </a:t>
            </a:r>
            <a:r>
              <a:rPr lang="en-US" sz="1200" dirty="0"/>
              <a:t>(the end that was not measured).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B61B2-6B9A-2541-8F60-2D7077956C1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092F7034-F64F-4C46-9E70-4E9E48D75005}"/>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22.5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9F9EA-C680-E443-9EE5-1B0A05F0C5F2}"/>
              </a:ext>
            </a:extLst>
          </p:cNvPr>
          <p:cNvPicPr>
            <a:picLocks noChangeAspect="1"/>
          </p:cNvPicPr>
          <p:nvPr/>
        </p:nvPicPr>
        <p:blipFill>
          <a:blip r:embed="rId2"/>
          <a:stretch>
            <a:fillRect/>
          </a:stretch>
        </p:blipFill>
        <p:spPr>
          <a:xfrm>
            <a:off x="0" y="1"/>
            <a:ext cx="5201409" cy="6858000"/>
          </a:xfrm>
          <a:prstGeom prst="rect">
            <a:avLst/>
          </a:prstGeom>
        </p:spPr>
      </p:pic>
      <p:sp>
        <p:nvSpPr>
          <p:cNvPr id="4" name="TextBox 3">
            <a:extLst>
              <a:ext uri="{FF2B5EF4-FFF2-40B4-BE49-F238E27FC236}">
                <a16:creationId xmlns:a16="http://schemas.microsoft.com/office/drawing/2014/main" id="{0D9845AD-F470-9442-8949-B12B70F45D0F}"/>
              </a:ext>
            </a:extLst>
          </p:cNvPr>
          <p:cNvSpPr txBox="1"/>
          <p:nvPr/>
        </p:nvSpPr>
        <p:spPr>
          <a:xfrm>
            <a:off x="6095999" y="3290500"/>
            <a:ext cx="5201409"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47E978-5A32-4B4B-84D7-12DD04EB99E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0362" y="420837"/>
            <a:ext cx="4512243" cy="6016325"/>
          </a:xfrm>
        </p:spPr>
      </p:pic>
      <p:pic>
        <p:nvPicPr>
          <p:cNvPr id="11" name="Picture 10">
            <a:extLst>
              <a:ext uri="{FF2B5EF4-FFF2-40B4-BE49-F238E27FC236}">
                <a16:creationId xmlns:a16="http://schemas.microsoft.com/office/drawing/2014/main" id="{CC3D175B-22ED-FF49-A120-5104590710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253702" y="1293662"/>
            <a:ext cx="6647936" cy="5143500"/>
          </a:xfrm>
          <a:prstGeom prst="rect">
            <a:avLst/>
          </a:prstGeom>
        </p:spPr>
      </p:pic>
      <p:sp>
        <p:nvSpPr>
          <p:cNvPr id="4" name="Rectangle 3">
            <a:extLst>
              <a:ext uri="{FF2B5EF4-FFF2-40B4-BE49-F238E27FC236}">
                <a16:creationId xmlns:a16="http://schemas.microsoft.com/office/drawing/2014/main" id="{9B359E56-E08B-DB4E-85EE-321F26AE19C9}"/>
              </a:ext>
            </a:extLst>
          </p:cNvPr>
          <p:cNvSpPr/>
          <p:nvPr/>
        </p:nvSpPr>
        <p:spPr>
          <a:xfrm>
            <a:off x="5750388" y="420837"/>
            <a:ext cx="5654564" cy="646331"/>
          </a:xfrm>
          <a:prstGeom prst="rect">
            <a:avLst/>
          </a:prstGeom>
        </p:spPr>
        <p:txBody>
          <a:bodyPr wrap="square">
            <a:spAutoFit/>
          </a:bodyPr>
          <a:lstStyle/>
          <a:p>
            <a:pPr algn="ctr"/>
            <a:r>
              <a:rPr lang="en-US" sz="1200" dirty="0"/>
              <a:t>Thread the ground wire through one of the holes in the plastic braid so it appears as shown on the right. At each end of the harness, the plastic braid should end midway through the metal shrink tube joints. </a:t>
            </a:r>
          </a:p>
        </p:txBody>
      </p:sp>
    </p:spTree>
    <p:extLst>
      <p:ext uri="{BB962C8B-B14F-4D97-AF65-F5344CB8AC3E}">
        <p14:creationId xmlns:p14="http://schemas.microsoft.com/office/powerpoint/2010/main" val="404060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CBDFFEB9-FAB9-8F4A-B96A-5E7B23DA50AF}"/>
              </a:ext>
            </a:extLst>
          </p:cNvPr>
          <p:cNvPicPr>
            <a:picLocks noChangeAspect="1"/>
          </p:cNvPicPr>
          <p:nvPr/>
        </p:nvPicPr>
        <p:blipFill>
          <a:blip r:embed="rId2"/>
          <a:stretch>
            <a:fillRect/>
          </a:stretch>
        </p:blipFill>
        <p:spPr>
          <a:xfrm rot="16200000">
            <a:off x="3111070" y="-290063"/>
            <a:ext cx="5969858" cy="7959811"/>
          </a:xfrm>
          <a:prstGeom prst="rect">
            <a:avLst/>
          </a:prstGeom>
        </p:spPr>
      </p:pic>
      <p:sp>
        <p:nvSpPr>
          <p:cNvPr id="4" name="TextBox 3">
            <a:extLst>
              <a:ext uri="{FF2B5EF4-FFF2-40B4-BE49-F238E27FC236}">
                <a16:creationId xmlns:a16="http://schemas.microsoft.com/office/drawing/2014/main" id="{CC9C26A7-0364-9B4F-B034-132BA05F84CD}"/>
              </a:ext>
            </a:extLst>
          </p:cNvPr>
          <p:cNvSpPr txBox="1"/>
          <p:nvPr/>
        </p:nvSpPr>
        <p:spPr>
          <a:xfrm>
            <a:off x="1975944" y="288652"/>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lant&#10;&#10;Description automatically generated with low confidence">
            <a:extLst>
              <a:ext uri="{FF2B5EF4-FFF2-40B4-BE49-F238E27FC236}">
                <a16:creationId xmlns:a16="http://schemas.microsoft.com/office/drawing/2014/main" id="{C3392816-A65B-AE42-85B3-E5F1253F82D5}"/>
              </a:ext>
            </a:extLst>
          </p:cNvPr>
          <p:cNvPicPr>
            <a:picLocks noChangeAspect="1"/>
          </p:cNvPicPr>
          <p:nvPr/>
        </p:nvPicPr>
        <p:blipFill>
          <a:blip r:embed="rId2"/>
          <a:stretch>
            <a:fillRect/>
          </a:stretch>
        </p:blipFill>
        <p:spPr>
          <a:xfrm rot="16200000">
            <a:off x="3304518" y="157254"/>
            <a:ext cx="5582964" cy="7443952"/>
          </a:xfrm>
          <a:prstGeom prst="rect">
            <a:avLst/>
          </a:prstGeom>
        </p:spPr>
      </p:pic>
      <p:sp>
        <p:nvSpPr>
          <p:cNvPr id="3" name="TextBox 2">
            <a:extLst>
              <a:ext uri="{FF2B5EF4-FFF2-40B4-BE49-F238E27FC236}">
                <a16:creationId xmlns:a16="http://schemas.microsoft.com/office/drawing/2014/main" id="{6B691F78-D9B3-A14A-A470-9E36128F59B7}"/>
              </a:ext>
            </a:extLst>
          </p:cNvPr>
          <p:cNvSpPr txBox="1"/>
          <p:nvPr/>
        </p:nvSpPr>
        <p:spPr>
          <a:xfrm>
            <a:off x="1975944" y="415815"/>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7" name="Picture 6" descr="A picture containing text, indoor&#10;&#10;Description automatically generated">
            <a:extLst>
              <a:ext uri="{FF2B5EF4-FFF2-40B4-BE49-F238E27FC236}">
                <a16:creationId xmlns:a16="http://schemas.microsoft.com/office/drawing/2014/main" id="{73B57CF9-C3C3-1245-9E38-41684BA2702E}"/>
              </a:ext>
            </a:extLst>
          </p:cNvPr>
          <p:cNvPicPr>
            <a:picLocks noChangeAspect="1"/>
          </p:cNvPicPr>
          <p:nvPr/>
        </p:nvPicPr>
        <p:blipFill>
          <a:blip r:embed="rId2"/>
          <a:stretch>
            <a:fillRect/>
          </a:stretch>
        </p:blipFill>
        <p:spPr>
          <a:xfrm rot="16200000">
            <a:off x="3221748" y="-726200"/>
            <a:ext cx="5748502" cy="7664669"/>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pen&#10;&#10;Description automatically generated with low confidence">
            <a:extLst>
              <a:ext uri="{FF2B5EF4-FFF2-40B4-BE49-F238E27FC236}">
                <a16:creationId xmlns:a16="http://schemas.microsoft.com/office/drawing/2014/main" id="{1D426FD8-C783-564B-99C3-8E6E4E0FA6EC}"/>
              </a:ext>
            </a:extLst>
          </p:cNvPr>
          <p:cNvPicPr>
            <a:picLocks noChangeAspect="1"/>
          </p:cNvPicPr>
          <p:nvPr/>
        </p:nvPicPr>
        <p:blipFill>
          <a:blip r:embed="rId2"/>
          <a:stretch>
            <a:fillRect/>
          </a:stretch>
        </p:blipFill>
        <p:spPr>
          <a:xfrm rot="16200000">
            <a:off x="3219192" y="-51779"/>
            <a:ext cx="5753615" cy="7671487"/>
          </a:xfrm>
          <a:prstGeom prst="rect">
            <a:avLst/>
          </a:prstGeom>
        </p:spPr>
      </p:pic>
      <p:sp>
        <p:nvSpPr>
          <p:cNvPr id="5" name="TextBox 4">
            <a:extLst>
              <a:ext uri="{FF2B5EF4-FFF2-40B4-BE49-F238E27FC236}">
                <a16:creationId xmlns:a16="http://schemas.microsoft.com/office/drawing/2014/main" id="{14EC31D1-84EB-2648-8EC1-37F78EB6C70C}"/>
              </a:ext>
            </a:extLst>
          </p:cNvPr>
          <p:cNvSpPr txBox="1"/>
          <p:nvPr/>
        </p:nvSpPr>
        <p:spPr>
          <a:xfrm>
            <a:off x="1418895" y="373776"/>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087083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room&#10;&#10;Description automatically generated">
            <a:extLst>
              <a:ext uri="{FF2B5EF4-FFF2-40B4-BE49-F238E27FC236}">
                <a16:creationId xmlns:a16="http://schemas.microsoft.com/office/drawing/2014/main" id="{2C4AC975-38AA-264B-912D-1734F9677989}"/>
              </a:ext>
            </a:extLst>
          </p:cNvPr>
          <p:cNvPicPr>
            <a:picLocks noChangeAspect="1"/>
          </p:cNvPicPr>
          <p:nvPr/>
        </p:nvPicPr>
        <p:blipFill>
          <a:blip r:embed="rId2"/>
          <a:stretch>
            <a:fillRect/>
          </a:stretch>
        </p:blipFill>
        <p:spPr>
          <a:xfrm rot="16200000" flipV="1">
            <a:off x="3293333" y="71190"/>
            <a:ext cx="5605334" cy="7514176"/>
          </a:xfrm>
          <a:prstGeom prst="rect">
            <a:avLst/>
          </a:prstGeom>
        </p:spPr>
      </p:pic>
      <p:sp>
        <p:nvSpPr>
          <p:cNvPr id="3" name="TextBox 2">
            <a:extLst>
              <a:ext uri="{FF2B5EF4-FFF2-40B4-BE49-F238E27FC236}">
                <a16:creationId xmlns:a16="http://schemas.microsoft.com/office/drawing/2014/main" id="{4C2B7519-B9FF-BC4C-BCB2-49E6E5A15783}"/>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499829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10;&#10;Description automatically generated">
            <a:extLst>
              <a:ext uri="{FF2B5EF4-FFF2-40B4-BE49-F238E27FC236}">
                <a16:creationId xmlns:a16="http://schemas.microsoft.com/office/drawing/2014/main" id="{BA2AA4F2-2915-1543-9759-FBDD1F3A8E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27568" y="858725"/>
            <a:ext cx="4337611" cy="5783481"/>
          </a:xfrm>
          <a:prstGeom prst="rect">
            <a:avLst/>
          </a:prstGeom>
        </p:spPr>
      </p:pic>
      <p:pic>
        <p:nvPicPr>
          <p:cNvPr id="7" name="Picture 6">
            <a:extLst>
              <a:ext uri="{FF2B5EF4-FFF2-40B4-BE49-F238E27FC236}">
                <a16:creationId xmlns:a16="http://schemas.microsoft.com/office/drawing/2014/main" id="{53D9EDDF-5C18-754C-8346-ADAFE2D2BD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6821" y="858727"/>
            <a:ext cx="4337609" cy="5783478"/>
          </a:xfrm>
          <a:prstGeom prst="rect">
            <a:avLst/>
          </a:prstGeom>
        </p:spPr>
      </p:pic>
      <p:sp>
        <p:nvSpPr>
          <p:cNvPr id="4" name="TextBox 3">
            <a:extLst>
              <a:ext uri="{FF2B5EF4-FFF2-40B4-BE49-F238E27FC236}">
                <a16:creationId xmlns:a16="http://schemas.microsoft.com/office/drawing/2014/main" id="{F38A913C-756D-2E45-9040-3E11FED2328F}"/>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of the harness with the ground wire. Then thread the wires back through the bottom of the magnet as shown on the left. Pull the loop of wire taught so magnet appears as shown on the right. </a:t>
            </a:r>
          </a:p>
        </p:txBody>
      </p:sp>
    </p:spTree>
    <p:extLst>
      <p:ext uri="{BB962C8B-B14F-4D97-AF65-F5344CB8AC3E}">
        <p14:creationId xmlns:p14="http://schemas.microsoft.com/office/powerpoint/2010/main" val="1383889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01450-61F9-7843-845F-4E11C8FE54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7698" y="534945"/>
            <a:ext cx="4341082" cy="5788110"/>
          </a:xfrm>
          <a:prstGeom prst="rect">
            <a:avLst/>
          </a:prstGeom>
        </p:spPr>
      </p:pic>
      <p:pic>
        <p:nvPicPr>
          <p:cNvPr id="7" name="Picture 6" descr="A picture containing tool&#10;&#10;Description automatically generated">
            <a:extLst>
              <a:ext uri="{FF2B5EF4-FFF2-40B4-BE49-F238E27FC236}">
                <a16:creationId xmlns:a16="http://schemas.microsoft.com/office/drawing/2014/main" id="{18DD390E-36EE-AE4F-884A-8A39E59A7D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13220" y="534944"/>
            <a:ext cx="4341083" cy="5788111"/>
          </a:xfrm>
          <a:prstGeom prst="rect">
            <a:avLst/>
          </a:prstGeom>
        </p:spPr>
      </p:pic>
      <p:sp>
        <p:nvSpPr>
          <p:cNvPr id="4" name="TextBox 3">
            <a:extLst>
              <a:ext uri="{FF2B5EF4-FFF2-40B4-BE49-F238E27FC236}">
                <a16:creationId xmlns:a16="http://schemas.microsoft.com/office/drawing/2014/main" id="{092EA759-A38F-754F-8398-71455D69B7CB}"/>
              </a:ext>
            </a:extLst>
          </p:cNvPr>
          <p:cNvSpPr txBox="1"/>
          <p:nvPr/>
        </p:nvSpPr>
        <p:spPr>
          <a:xfrm>
            <a:off x="4395951" y="573522"/>
            <a:ext cx="3400097" cy="276999"/>
          </a:xfrm>
          <a:prstGeom prst="rect">
            <a:avLst/>
          </a:prstGeom>
          <a:noFill/>
        </p:spPr>
        <p:txBody>
          <a:bodyPr wrap="square" rtlCol="0">
            <a:spAutoFit/>
          </a:bodyPr>
          <a:lstStyle/>
          <a:p>
            <a:pPr algn="ctr"/>
            <a:r>
              <a:rPr lang="en-US" sz="1200" dirty="0"/>
              <a:t>Thread the 43 magnet on just like the 75 magnet.</a:t>
            </a:r>
          </a:p>
        </p:txBody>
      </p:sp>
    </p:spTree>
    <p:extLst>
      <p:ext uri="{BB962C8B-B14F-4D97-AF65-F5344CB8AC3E}">
        <p14:creationId xmlns:p14="http://schemas.microsoft.com/office/powerpoint/2010/main" val="3990806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easuring stick, indoor&#10;&#10;Description automatically generated">
            <a:extLst>
              <a:ext uri="{FF2B5EF4-FFF2-40B4-BE49-F238E27FC236}">
                <a16:creationId xmlns:a16="http://schemas.microsoft.com/office/drawing/2014/main" id="{A3038BCE-7B91-D14B-B08F-8840EEE55F98}"/>
              </a:ext>
            </a:extLst>
          </p:cNvPr>
          <p:cNvPicPr>
            <a:picLocks noGrp="1" noChangeAspect="1"/>
          </p:cNvPicPr>
          <p:nvPr>
            <p:ph idx="1"/>
          </p:nvPr>
        </p:nvPicPr>
        <p:blipFill>
          <a:blip r:embed="rId2"/>
          <a:stretch>
            <a:fillRect/>
          </a:stretch>
        </p:blipFill>
        <p:spPr>
          <a:xfrm rot="16200000">
            <a:off x="3118839" y="-183337"/>
            <a:ext cx="5954319" cy="7939093"/>
          </a:xfrm>
        </p:spPr>
      </p:pic>
      <p:sp>
        <p:nvSpPr>
          <p:cNvPr id="4" name="TextBox 3">
            <a:extLst>
              <a:ext uri="{FF2B5EF4-FFF2-40B4-BE49-F238E27FC236}">
                <a16:creationId xmlns:a16="http://schemas.microsoft.com/office/drawing/2014/main" id="{67035799-766B-7048-9D1B-CE08E8797CCB}"/>
              </a:ext>
            </a:extLst>
          </p:cNvPr>
          <p:cNvSpPr txBox="1"/>
          <p:nvPr/>
        </p:nvSpPr>
        <p:spPr>
          <a:xfrm>
            <a:off x="1681653" y="273307"/>
            <a:ext cx="8828690" cy="276999"/>
          </a:xfrm>
          <a:prstGeom prst="rect">
            <a:avLst/>
          </a:prstGeom>
          <a:noFill/>
        </p:spPr>
        <p:txBody>
          <a:bodyPr wrap="square" rtlCol="0">
            <a:spAutoFit/>
          </a:bodyPr>
          <a:lstStyle/>
          <a:p>
            <a:pPr algn="ctr"/>
            <a:r>
              <a:rPr lang="en-US" sz="1200" dirty="0"/>
              <a:t>Measure out and cut 1in long lengths of 1/8th inch, 4.8mm, and 6.4mm adhesive shrink.</a:t>
            </a:r>
          </a:p>
        </p:txBody>
      </p:sp>
    </p:spTree>
    <p:extLst>
      <p:ext uri="{BB962C8B-B14F-4D97-AF65-F5344CB8AC3E}">
        <p14:creationId xmlns:p14="http://schemas.microsoft.com/office/powerpoint/2010/main" val="379632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wall, indoor&#10;&#10;Description automatically generated">
            <a:extLst>
              <a:ext uri="{FF2B5EF4-FFF2-40B4-BE49-F238E27FC236}">
                <a16:creationId xmlns:a16="http://schemas.microsoft.com/office/drawing/2014/main" id="{0469A163-9DA4-C84A-942C-60AB7C87A7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481144" y="1655801"/>
            <a:ext cx="3189587" cy="3731739"/>
          </a:xfrm>
          <a:prstGeom prst="rect">
            <a:avLst/>
          </a:prstGeom>
        </p:spPr>
      </p:pic>
      <p:pic>
        <p:nvPicPr>
          <p:cNvPr id="11" name="Picture 10" descr="A close-up of a stick&#10;&#10;Description automatically generated with low confidence">
            <a:extLst>
              <a:ext uri="{FF2B5EF4-FFF2-40B4-BE49-F238E27FC236}">
                <a16:creationId xmlns:a16="http://schemas.microsoft.com/office/drawing/2014/main" id="{B2B2D73C-FF16-ED41-A297-ACFDAF294F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501205" y="1655799"/>
            <a:ext cx="3189590" cy="3731740"/>
          </a:xfrm>
          <a:prstGeom prst="rect">
            <a:avLst/>
          </a:prstGeom>
        </p:spPr>
      </p:pic>
      <p:pic>
        <p:nvPicPr>
          <p:cNvPr id="13" name="Picture 12" descr="A picture containing tool&#10;&#10;Description automatically generated">
            <a:extLst>
              <a:ext uri="{FF2B5EF4-FFF2-40B4-BE49-F238E27FC236}">
                <a16:creationId xmlns:a16="http://schemas.microsoft.com/office/drawing/2014/main" id="{F5438825-7E51-2F45-B301-AE1A2EE4A4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521265" y="1655800"/>
            <a:ext cx="3189592" cy="3731738"/>
          </a:xfrm>
          <a:prstGeom prst="rect">
            <a:avLst/>
          </a:prstGeom>
        </p:spPr>
      </p:pic>
      <p:sp>
        <p:nvSpPr>
          <p:cNvPr id="5" name="TextBox 4">
            <a:extLst>
              <a:ext uri="{FF2B5EF4-FFF2-40B4-BE49-F238E27FC236}">
                <a16:creationId xmlns:a16="http://schemas.microsoft.com/office/drawing/2014/main" id="{1CC8E95A-7A3C-0145-9D3B-68BE8FC44B0A}"/>
              </a:ext>
            </a:extLst>
          </p:cNvPr>
          <p:cNvSpPr txBox="1"/>
          <p:nvPr/>
        </p:nvSpPr>
        <p:spPr>
          <a:xfrm>
            <a:off x="1718441" y="740595"/>
            <a:ext cx="8755117" cy="646331"/>
          </a:xfrm>
          <a:prstGeom prst="rect">
            <a:avLst/>
          </a:prstGeom>
          <a:noFill/>
        </p:spPr>
        <p:txBody>
          <a:bodyPr wrap="square" rtlCol="0">
            <a:spAutoFit/>
          </a:bodyPr>
          <a:lstStyle/>
          <a:p>
            <a:pPr algn="ctr"/>
            <a:r>
              <a:rPr lang="en-US" sz="1200" dirty="0"/>
              <a:t>Place the 1/8</a:t>
            </a:r>
            <a:r>
              <a:rPr lang="en-US" sz="1200" baseline="30000" dirty="0"/>
              <a:t>th</a:t>
            </a:r>
            <a:r>
              <a:rPr lang="en-US" sz="1200" dirty="0"/>
              <a:t> inch</a:t>
            </a:r>
            <a:r>
              <a:rPr lang="en-US" sz="1200" baseline="30000" dirty="0"/>
              <a:t> </a:t>
            </a:r>
            <a:r>
              <a:rPr lang="en-US" sz="1200" dirty="0"/>
              <a:t> piece of shrink tube onto the wire harness such that it abuts the magnets. Apply the heat gun. Place the 4.8mm piece of shrink tube onto the wire harness such that it covers the 1/8</a:t>
            </a:r>
            <a:r>
              <a:rPr lang="en-US" sz="1200" baseline="30000" dirty="0"/>
              <a:t>th</a:t>
            </a:r>
            <a:r>
              <a:rPr lang="en-US" sz="1200" dirty="0"/>
              <a:t> piece. Apply the heat gun. Repeat with the 6.4mm piece of shrink tube.</a:t>
            </a:r>
          </a:p>
          <a:p>
            <a:pPr algn="ctr"/>
            <a:endParaRPr lang="en-US" sz="1200" dirty="0"/>
          </a:p>
        </p:txBody>
      </p:sp>
    </p:spTree>
    <p:extLst>
      <p:ext uri="{BB962C8B-B14F-4D97-AF65-F5344CB8AC3E}">
        <p14:creationId xmlns:p14="http://schemas.microsoft.com/office/powerpoint/2010/main" val="7501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measuring stick&#10;&#10;Description automatically generated">
            <a:extLst>
              <a:ext uri="{FF2B5EF4-FFF2-40B4-BE49-F238E27FC236}">
                <a16:creationId xmlns:a16="http://schemas.microsoft.com/office/drawing/2014/main" id="{9E718004-10A3-D740-B10C-CD1B3EDB1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5913" y="634030"/>
            <a:ext cx="4192457" cy="558994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024CA2AC-E699-2846-8973-282020C402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3634" y="634029"/>
            <a:ext cx="4192460" cy="5589947"/>
          </a:xfrm>
          <a:prstGeom prst="rect">
            <a:avLst/>
          </a:prstGeom>
        </p:spPr>
      </p:pic>
      <p:sp>
        <p:nvSpPr>
          <p:cNvPr id="6" name="TextBox 5">
            <a:extLst>
              <a:ext uri="{FF2B5EF4-FFF2-40B4-BE49-F238E27FC236}">
                <a16:creationId xmlns:a16="http://schemas.microsoft.com/office/drawing/2014/main" id="{3C1E66DE-A04D-6D4E-A021-CA96DDC878B4}"/>
              </a:ext>
            </a:extLst>
          </p:cNvPr>
          <p:cNvSpPr txBox="1"/>
          <p:nvPr/>
        </p:nvSpPr>
        <p:spPr>
          <a:xfrm>
            <a:off x="1975945" y="567503"/>
            <a:ext cx="8240110" cy="461665"/>
          </a:xfrm>
          <a:prstGeom prst="rect">
            <a:avLst/>
          </a:prstGeom>
          <a:noFill/>
        </p:spPr>
        <p:txBody>
          <a:bodyPr wrap="square" rtlCol="0">
            <a:spAutoFit/>
          </a:bodyPr>
          <a:lstStyle/>
          <a:p>
            <a:pPr algn="ctr"/>
            <a:r>
              <a:rPr lang="en-US" sz="1200" dirty="0"/>
              <a:t>Measure out and cut one length of 16mm adhesive shrink tube that is 2.25in long. Place the piece of 16mm shrink tube over the magnets so that .5 inches of the shrink tube applied on the previous slide is </a:t>
            </a:r>
            <a:r>
              <a:rPr lang="en-US" sz="1200"/>
              <a:t>visible as shown on the right.</a:t>
            </a:r>
            <a:endParaRPr lang="en-US" sz="1200" dirty="0"/>
          </a:p>
        </p:txBody>
      </p:sp>
    </p:spTree>
    <p:extLst>
      <p:ext uri="{BB962C8B-B14F-4D97-AF65-F5344CB8AC3E}">
        <p14:creationId xmlns:p14="http://schemas.microsoft.com/office/powerpoint/2010/main" val="3926511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788881-D394-FC4B-964F-91291DCEFFA7}"/>
              </a:ext>
            </a:extLst>
          </p:cNvPr>
          <p:cNvSpPr/>
          <p:nvPr/>
        </p:nvSpPr>
        <p:spPr>
          <a:xfrm>
            <a:off x="4151586" y="264126"/>
            <a:ext cx="3888828" cy="276999"/>
          </a:xfrm>
          <a:prstGeom prst="rect">
            <a:avLst/>
          </a:prstGeom>
        </p:spPr>
        <p:txBody>
          <a:bodyPr wrap="square">
            <a:spAutoFit/>
          </a:bodyPr>
          <a:lstStyle/>
          <a:p>
            <a:pPr algn="ctr"/>
            <a:r>
              <a:rPr lang="en-US" sz="1200" dirty="0"/>
              <a:t>Apply the heat gun.</a:t>
            </a:r>
          </a:p>
        </p:txBody>
      </p:sp>
      <p:pic>
        <p:nvPicPr>
          <p:cNvPr id="3" name="Picture 2" descr="A picture containing indoor, tool, broom, dirty&#10;&#10;Description automatically generated">
            <a:extLst>
              <a:ext uri="{FF2B5EF4-FFF2-40B4-BE49-F238E27FC236}">
                <a16:creationId xmlns:a16="http://schemas.microsoft.com/office/drawing/2014/main" id="{82CD4322-B662-6547-9BB5-7D6F4F5DF7DA}"/>
              </a:ext>
            </a:extLst>
          </p:cNvPr>
          <p:cNvPicPr>
            <a:picLocks noChangeAspect="1"/>
          </p:cNvPicPr>
          <p:nvPr/>
        </p:nvPicPr>
        <p:blipFill>
          <a:blip r:embed="rId2"/>
          <a:stretch>
            <a:fillRect/>
          </a:stretch>
        </p:blipFill>
        <p:spPr>
          <a:xfrm rot="16200000">
            <a:off x="3120338" y="-349336"/>
            <a:ext cx="5951323" cy="7935097"/>
          </a:xfrm>
          <a:prstGeom prst="rect">
            <a:avLst/>
          </a:prstGeom>
        </p:spPr>
      </p:pic>
    </p:spTree>
    <p:extLst>
      <p:ext uri="{BB962C8B-B14F-4D97-AF65-F5344CB8AC3E}">
        <p14:creationId xmlns:p14="http://schemas.microsoft.com/office/powerpoint/2010/main" val="4233600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3F71CCA8-8DCF-3143-95E8-E37CA34995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5172" y="694950"/>
            <a:ext cx="4101073" cy="5468097"/>
          </a:xfrm>
          <a:prstGeom prst="rect">
            <a:avLst/>
          </a:prstGeom>
        </p:spPr>
      </p:pic>
      <p:pic>
        <p:nvPicPr>
          <p:cNvPr id="8" name="Picture 7" descr="A picture containing text, measuring stick&#10;&#10;Description automatically generated">
            <a:extLst>
              <a:ext uri="{FF2B5EF4-FFF2-40B4-BE49-F238E27FC236}">
                <a16:creationId xmlns:a16="http://schemas.microsoft.com/office/drawing/2014/main" id="{7DC0216F-F9AC-FF44-A95F-B5C406BD3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5755" y="694949"/>
            <a:ext cx="4101074" cy="5468098"/>
          </a:xfrm>
          <a:prstGeom prst="rect">
            <a:avLst/>
          </a:prstGeom>
        </p:spPr>
      </p:pic>
      <p:sp>
        <p:nvSpPr>
          <p:cNvPr id="4" name="TextBox 3">
            <a:extLst>
              <a:ext uri="{FF2B5EF4-FFF2-40B4-BE49-F238E27FC236}">
                <a16:creationId xmlns:a16="http://schemas.microsoft.com/office/drawing/2014/main" id="{EE33D31F-1F6D-664F-91A5-9932C163B7F0}"/>
              </a:ext>
            </a:extLst>
          </p:cNvPr>
          <p:cNvSpPr txBox="1"/>
          <p:nvPr/>
        </p:nvSpPr>
        <p:spPr>
          <a:xfrm>
            <a:off x="1418896" y="654979"/>
            <a:ext cx="9354207" cy="276999"/>
          </a:xfrm>
          <a:prstGeom prst="rect">
            <a:avLst/>
          </a:prstGeom>
          <a:noFill/>
        </p:spPr>
        <p:txBody>
          <a:bodyPr wrap="square" rtlCol="0">
            <a:spAutoFit/>
          </a:bodyPr>
          <a:lstStyle/>
          <a:p>
            <a:pPr algn="ctr"/>
            <a:r>
              <a:rPr lang="en-US" sz="1200" dirty="0"/>
              <a:t>Measure and </a:t>
            </a:r>
            <a:r>
              <a:rPr lang="en-US" sz="1200"/>
              <a:t>cut the twisted pair on the magnet end of the harness so </a:t>
            </a:r>
            <a:r>
              <a:rPr lang="en-US" sz="1200" dirty="0"/>
              <a:t>that it measures 2 inches.</a:t>
            </a:r>
          </a:p>
        </p:txBody>
      </p:sp>
    </p:spTree>
    <p:extLst>
      <p:ext uri="{BB962C8B-B14F-4D97-AF65-F5344CB8AC3E}">
        <p14:creationId xmlns:p14="http://schemas.microsoft.com/office/powerpoint/2010/main" val="228281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8C2498E-6608-424D-A759-94A899A7F09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6295569" y="1827305"/>
            <a:ext cx="4579353" cy="4649445"/>
          </a:xfrm>
          <a:prstGeom prst="rect">
            <a:avLst/>
          </a:prstGeom>
        </p:spPr>
      </p:pic>
      <p:sp>
        <p:nvSpPr>
          <p:cNvPr id="5" name="Oval 4">
            <a:extLst>
              <a:ext uri="{FF2B5EF4-FFF2-40B4-BE49-F238E27FC236}">
                <a16:creationId xmlns:a16="http://schemas.microsoft.com/office/drawing/2014/main" id="{B179939B-FDBE-F647-9A46-2524E8FBCDC3}"/>
              </a:ext>
            </a:extLst>
          </p:cNvPr>
          <p:cNvSpPr/>
          <p:nvPr/>
        </p:nvSpPr>
        <p:spPr>
          <a:xfrm>
            <a:off x="7798677" y="3100553"/>
            <a:ext cx="316924" cy="202849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outdoor object&#10;&#10;Description automatically generated">
            <a:extLst>
              <a:ext uri="{FF2B5EF4-FFF2-40B4-BE49-F238E27FC236}">
                <a16:creationId xmlns:a16="http://schemas.microsoft.com/office/drawing/2014/main" id="{530A9664-4413-9F42-95DB-733E74E42F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7078" y="1632357"/>
            <a:ext cx="3633295" cy="4844393"/>
          </a:xfrm>
          <a:prstGeom prst="rect">
            <a:avLst/>
          </a:prstGeom>
        </p:spPr>
      </p:pic>
      <p:sp>
        <p:nvSpPr>
          <p:cNvPr id="7" name="Title 1">
            <a:extLst>
              <a:ext uri="{FF2B5EF4-FFF2-40B4-BE49-F238E27FC236}">
                <a16:creationId xmlns:a16="http://schemas.microsoft.com/office/drawing/2014/main" id="{2BC40E6E-37FD-804F-ACF5-3921A9BEDBEE}"/>
              </a:ext>
            </a:extLst>
          </p:cNvPr>
          <p:cNvSpPr>
            <a:spLocks noGrp="1"/>
          </p:cNvSpPr>
          <p:nvPr>
            <p:ph type="title"/>
          </p:nvPr>
        </p:nvSpPr>
        <p:spPr>
          <a:xfrm>
            <a:off x="1550969" y="662151"/>
            <a:ext cx="9090062" cy="497889"/>
          </a:xfrm>
          <a:noFill/>
        </p:spPr>
        <p:txBody>
          <a:bodyPr vert="horz" lIns="91440" tIns="45720" rIns="91440" bIns="45720" rtlCol="0" anchor="b">
            <a:normAutofit/>
          </a:bodyPr>
          <a:lstStyle/>
          <a:p>
            <a:pPr algn="ctr"/>
            <a:r>
              <a:rPr lang="en-US" sz="1200" dirty="0">
                <a:latin typeface="+mn-lt"/>
              </a:rPr>
              <a:t>Strip the yellow and green wires (about 2-3mm) on the magnet end of the harness. Using the KK 254 crimper, crimp on the KK 254 tips. Be sure to use slot A on the crimper.</a:t>
            </a:r>
          </a:p>
        </p:txBody>
      </p:sp>
    </p:spTree>
    <p:extLst>
      <p:ext uri="{BB962C8B-B14F-4D97-AF65-F5344CB8AC3E}">
        <p14:creationId xmlns:p14="http://schemas.microsoft.com/office/powerpoint/2010/main" val="171371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indoor, several&#10;&#10;Description automatically generated">
            <a:extLst>
              <a:ext uri="{FF2B5EF4-FFF2-40B4-BE49-F238E27FC236}">
                <a16:creationId xmlns:a16="http://schemas.microsoft.com/office/drawing/2014/main" id="{24C0F282-9DF4-4844-832F-5CC98A1BE690}"/>
              </a:ext>
            </a:extLst>
          </p:cNvPr>
          <p:cNvPicPr>
            <a:picLocks noChangeAspect="1"/>
          </p:cNvPicPr>
          <p:nvPr/>
        </p:nvPicPr>
        <p:blipFill>
          <a:blip r:embed="rId2"/>
          <a:stretch>
            <a:fillRect/>
          </a:stretch>
        </p:blipFill>
        <p:spPr>
          <a:xfrm rot="16200000">
            <a:off x="3205983" y="-679559"/>
            <a:ext cx="5780033" cy="7706710"/>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gonfly on a plant&#10;&#10;Description automatically generated with low confidence">
            <a:extLst>
              <a:ext uri="{FF2B5EF4-FFF2-40B4-BE49-F238E27FC236}">
                <a16:creationId xmlns:a16="http://schemas.microsoft.com/office/drawing/2014/main" id="{289C703B-ACF0-B54A-AA06-C3C39C10C05F}"/>
              </a:ext>
            </a:extLst>
          </p:cNvPr>
          <p:cNvPicPr>
            <a:picLocks noChangeAspect="1"/>
          </p:cNvPicPr>
          <p:nvPr/>
        </p:nvPicPr>
        <p:blipFill>
          <a:blip r:embed="rId2"/>
          <a:stretch>
            <a:fillRect/>
          </a:stretch>
        </p:blipFill>
        <p:spPr>
          <a:xfrm>
            <a:off x="0" y="0"/>
            <a:ext cx="5143500" cy="6858000"/>
          </a:xfrm>
          <a:prstGeom prst="rect">
            <a:avLst/>
          </a:prstGeom>
        </p:spPr>
      </p:pic>
      <p:sp>
        <p:nvSpPr>
          <p:cNvPr id="3" name="Title 1">
            <a:extLst>
              <a:ext uri="{FF2B5EF4-FFF2-40B4-BE49-F238E27FC236}">
                <a16:creationId xmlns:a16="http://schemas.microsoft.com/office/drawing/2014/main" id="{3C55CF1E-6700-CF40-9F74-249CCBD7C9BA}"/>
              </a:ext>
            </a:extLst>
          </p:cNvPr>
          <p:cNvSpPr>
            <a:spLocks noGrp="1"/>
          </p:cNvSpPr>
          <p:nvPr>
            <p:ph type="title"/>
          </p:nvPr>
        </p:nvSpPr>
        <p:spPr>
          <a:xfrm>
            <a:off x="6096000" y="3166980"/>
            <a:ext cx="4913552"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9" name="Straight Arrow Connector 8">
            <a:extLst>
              <a:ext uri="{FF2B5EF4-FFF2-40B4-BE49-F238E27FC236}">
                <a16:creationId xmlns:a16="http://schemas.microsoft.com/office/drawing/2014/main" id="{FEE651D3-96A3-DC44-BB0E-836104E64412}"/>
              </a:ext>
            </a:extLst>
          </p:cNvPr>
          <p:cNvCxnSpPr>
            <a:cxnSpLocks/>
          </p:cNvCxnSpPr>
          <p:nvPr/>
        </p:nvCxnSpPr>
        <p:spPr>
          <a:xfrm flipH="1">
            <a:off x="2571750" y="2915862"/>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D65B19-2AA1-9D4B-B884-93C52BF6EA0E}"/>
              </a:ext>
            </a:extLst>
          </p:cNvPr>
          <p:cNvCxnSpPr>
            <a:cxnSpLocks/>
          </p:cNvCxnSpPr>
          <p:nvPr/>
        </p:nvCxnSpPr>
        <p:spPr>
          <a:xfrm flipH="1" flipV="1">
            <a:off x="2456137" y="368640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A221B3-0D2E-564D-9949-CD24729C6174}"/>
              </a:ext>
            </a:extLst>
          </p:cNvPr>
          <p:cNvSpPr txBox="1"/>
          <p:nvPr/>
        </p:nvSpPr>
        <p:spPr>
          <a:xfrm>
            <a:off x="2672297" y="415694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2" name="TextBox 11">
            <a:extLst>
              <a:ext uri="{FF2B5EF4-FFF2-40B4-BE49-F238E27FC236}">
                <a16:creationId xmlns:a16="http://schemas.microsoft.com/office/drawing/2014/main" id="{475E76C3-49B1-2048-B096-99CCE858A153}"/>
              </a:ext>
            </a:extLst>
          </p:cNvPr>
          <p:cNvSpPr txBox="1"/>
          <p:nvPr/>
        </p:nvSpPr>
        <p:spPr>
          <a:xfrm>
            <a:off x="2638728" y="2659327"/>
            <a:ext cx="1745414" cy="276999"/>
          </a:xfrm>
          <a:prstGeom prst="rect">
            <a:avLst/>
          </a:prstGeom>
          <a:noFill/>
        </p:spPr>
        <p:txBody>
          <a:bodyPr wrap="none" rtlCol="0">
            <a:spAutoFit/>
          </a:bodyPr>
          <a:lstStyle/>
          <a:p>
            <a:r>
              <a:rPr lang="en-US" sz="1200" dirty="0">
                <a:solidFill>
                  <a:srgbClr val="FF0000"/>
                </a:solidFill>
              </a:rPr>
              <a:t>Exposed wire just visible</a:t>
            </a:r>
          </a:p>
        </p:txBody>
      </p:sp>
      <p:sp>
        <p:nvSpPr>
          <p:cNvPr id="2" name="TextBox 1">
            <a:extLst>
              <a:ext uri="{FF2B5EF4-FFF2-40B4-BE49-F238E27FC236}">
                <a16:creationId xmlns:a16="http://schemas.microsoft.com/office/drawing/2014/main" id="{ABECAD40-7988-9C47-93CB-0769E6C1B07D}"/>
              </a:ext>
            </a:extLst>
          </p:cNvPr>
          <p:cNvSpPr txBox="1"/>
          <p:nvPr/>
        </p:nvSpPr>
        <p:spPr>
          <a:xfrm>
            <a:off x="7220607" y="553895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62663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wall, yellow&#10;&#10;Description automatically generated">
            <a:extLst>
              <a:ext uri="{FF2B5EF4-FFF2-40B4-BE49-F238E27FC236}">
                <a16:creationId xmlns:a16="http://schemas.microsoft.com/office/drawing/2014/main" id="{90C3AE47-40CA-7343-A3B4-6875BF89A254}"/>
              </a:ext>
            </a:extLst>
          </p:cNvPr>
          <p:cNvPicPr>
            <a:picLocks noChangeAspect="1"/>
          </p:cNvPicPr>
          <p:nvPr/>
        </p:nvPicPr>
        <p:blipFill>
          <a:blip r:embed="rId2"/>
          <a:stretch>
            <a:fillRect/>
          </a:stretch>
        </p:blipFill>
        <p:spPr>
          <a:xfrm rot="16200000">
            <a:off x="3147089" y="-124292"/>
            <a:ext cx="5897821" cy="7863762"/>
          </a:xfrm>
          <a:prstGeom prst="rect">
            <a:avLst/>
          </a:prstGeom>
        </p:spPr>
      </p:pic>
      <p:sp>
        <p:nvSpPr>
          <p:cNvPr id="3" name="Title 1">
            <a:extLst>
              <a:ext uri="{FF2B5EF4-FFF2-40B4-BE49-F238E27FC236}">
                <a16:creationId xmlns:a16="http://schemas.microsoft.com/office/drawing/2014/main" id="{3742DED1-329F-394D-9177-67CA03D4A9C6}"/>
              </a:ext>
            </a:extLst>
          </p:cNvPr>
          <p:cNvSpPr>
            <a:spLocks noGrp="1"/>
          </p:cNvSpPr>
          <p:nvPr>
            <p:ph type="title"/>
          </p:nvPr>
        </p:nvSpPr>
        <p:spPr>
          <a:xfrm>
            <a:off x="3295648" y="273268"/>
            <a:ext cx="5600701" cy="367935"/>
          </a:xfrm>
          <a:noFill/>
        </p:spPr>
        <p:txBody>
          <a:bodyPr vert="horz" lIns="91440" tIns="45720" rIns="91440" bIns="45720" rtlCol="0" anchor="b">
            <a:normAutofit/>
          </a:bodyPr>
          <a:lstStyle/>
          <a:p>
            <a:pPr algn="ctr"/>
            <a:r>
              <a:rPr lang="en-US" sz="1200" dirty="0">
                <a:latin typeface="+mn-lt"/>
              </a:rPr>
              <a:t>Before inserting the tips into the connector, have the extrusions of both face down. </a:t>
            </a:r>
          </a:p>
        </p:txBody>
      </p:sp>
      <p:sp>
        <p:nvSpPr>
          <p:cNvPr id="2" name="Oval 1">
            <a:extLst>
              <a:ext uri="{FF2B5EF4-FFF2-40B4-BE49-F238E27FC236}">
                <a16:creationId xmlns:a16="http://schemas.microsoft.com/office/drawing/2014/main" id="{6180CC59-EF53-DF43-9D2E-376EA4AF7887}"/>
              </a:ext>
            </a:extLst>
          </p:cNvPr>
          <p:cNvSpPr/>
          <p:nvPr/>
        </p:nvSpPr>
        <p:spPr>
          <a:xfrm>
            <a:off x="6390289" y="3460530"/>
            <a:ext cx="54653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4C9B49F-1B69-6E4F-93AC-9BF5CF2BBD36}"/>
              </a:ext>
            </a:extLst>
          </p:cNvPr>
          <p:cNvSpPr/>
          <p:nvPr/>
        </p:nvSpPr>
        <p:spPr>
          <a:xfrm>
            <a:off x="8251124" y="3655346"/>
            <a:ext cx="39888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4CE7AD98-3DB7-AA49-BE87-0E0368ADD82F}"/>
              </a:ext>
            </a:extLst>
          </p:cNvPr>
          <p:cNvCxnSpPr>
            <a:cxnSpLocks/>
          </p:cNvCxnSpPr>
          <p:nvPr/>
        </p:nvCxnSpPr>
        <p:spPr>
          <a:xfrm flipH="1">
            <a:off x="6655512" y="3883679"/>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BE229A7-38D5-0B4A-8676-A4E93DA7345F}"/>
              </a:ext>
            </a:extLst>
          </p:cNvPr>
          <p:cNvCxnSpPr>
            <a:cxnSpLocks/>
          </p:cNvCxnSpPr>
          <p:nvPr/>
        </p:nvCxnSpPr>
        <p:spPr>
          <a:xfrm flipH="1">
            <a:off x="8434477" y="4135416"/>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913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 yellow&#10;&#10;Description automatically generated">
            <a:extLst>
              <a:ext uri="{FF2B5EF4-FFF2-40B4-BE49-F238E27FC236}">
                <a16:creationId xmlns:a16="http://schemas.microsoft.com/office/drawing/2014/main" id="{1F8ED125-937B-DA49-A775-82E16EEA60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5521" y="1197983"/>
            <a:ext cx="4400551" cy="5867401"/>
          </a:xfrm>
          <a:prstGeom prst="rect">
            <a:avLst/>
          </a:prstGeom>
        </p:spPr>
      </p:pic>
      <p:pic>
        <p:nvPicPr>
          <p:cNvPr id="7" name="Picture 6" descr="A picture containing yellow&#10;&#10;Description automatically generated">
            <a:extLst>
              <a:ext uri="{FF2B5EF4-FFF2-40B4-BE49-F238E27FC236}">
                <a16:creationId xmlns:a16="http://schemas.microsoft.com/office/drawing/2014/main" id="{CDB639D6-0E68-4440-94C1-7D7BEFE314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15928" y="1197983"/>
            <a:ext cx="4400552" cy="5867402"/>
          </a:xfrm>
          <a:prstGeom prst="rect">
            <a:avLst/>
          </a:prstGeom>
        </p:spPr>
      </p:pic>
      <p:sp>
        <p:nvSpPr>
          <p:cNvPr id="4" name="Title 1">
            <a:extLst>
              <a:ext uri="{FF2B5EF4-FFF2-40B4-BE49-F238E27FC236}">
                <a16:creationId xmlns:a16="http://schemas.microsoft.com/office/drawing/2014/main" id="{92848C89-8C11-404C-85A3-1559DEF5925B}"/>
              </a:ext>
            </a:extLst>
          </p:cNvPr>
          <p:cNvSpPr>
            <a:spLocks noGrp="1"/>
          </p:cNvSpPr>
          <p:nvPr>
            <p:ph type="title"/>
          </p:nvPr>
        </p:nvSpPr>
        <p:spPr>
          <a:xfrm>
            <a:off x="1311208" y="883393"/>
            <a:ext cx="9569583" cy="651190"/>
          </a:xfrm>
          <a:noFill/>
        </p:spPr>
        <p:txBody>
          <a:bodyPr vert="horz" lIns="91440" tIns="45720" rIns="91440" bIns="45720" rtlCol="0" anchor="b">
            <a:normAutofit/>
          </a:bodyPr>
          <a:lstStyle/>
          <a:p>
            <a:pPr algn="ctr"/>
            <a:r>
              <a:rPr lang="en-US" sz="1200" dirty="0">
                <a:latin typeface="+mn-lt"/>
              </a:rPr>
              <a:t>Insert the KK 254 tips into the KK 254 2 hole connector. Push each tip into the hole of the </a:t>
            </a:r>
            <a:r>
              <a:rPr lang="en-US" sz="1200">
                <a:latin typeface="+mn-lt"/>
              </a:rPr>
              <a:t>connector until </a:t>
            </a:r>
            <a:r>
              <a:rPr lang="en-US" sz="1200" dirty="0">
                <a:latin typeface="+mn-lt"/>
              </a:rPr>
              <a:t>it clicks. If there are difficulties with pushing the wire tip in by hand, use the metal extraction tool to push on the bottom edge of it until it clicks in place. The green wire goes in the hole on the left and yellow on the right.</a:t>
            </a:r>
          </a:p>
        </p:txBody>
      </p:sp>
    </p:spTree>
    <p:extLst>
      <p:ext uri="{BB962C8B-B14F-4D97-AF65-F5344CB8AC3E}">
        <p14:creationId xmlns:p14="http://schemas.microsoft.com/office/powerpoint/2010/main" val="201921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790E88-F55A-B940-90F9-919040DBCD85}"/>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20CA5DAB-0B5E-A248-815D-764493F59329}"/>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Part 1 of the 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62210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p:txBody>
          <a:bodyPr/>
          <a:lstStyle/>
          <a:p>
            <a:r>
              <a:rPr lang="en-US" dirty="0"/>
              <a:t>KK 254 Crimping Tool</a:t>
            </a:r>
          </a:p>
        </p:txBody>
      </p:sp>
      <p:pic>
        <p:nvPicPr>
          <p:cNvPr id="7" name="Picture 6" descr="A picture containing indoor, orange&#10;&#10;Description automatically generated">
            <a:extLst>
              <a:ext uri="{FF2B5EF4-FFF2-40B4-BE49-F238E27FC236}">
                <a16:creationId xmlns:a16="http://schemas.microsoft.com/office/drawing/2014/main" id="{1C70E545-F6C0-3F49-A3B1-C3ADDEC699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740D4484-A950-E142-BAD0-5FA656B000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line on a blue surface&#10;&#10;Description automatically generated with low confidence">
            <a:extLst>
              <a:ext uri="{FF2B5EF4-FFF2-40B4-BE49-F238E27FC236}">
                <a16:creationId xmlns:a16="http://schemas.microsoft.com/office/drawing/2014/main" id="{30A130D9-5AD2-824D-BC86-B697DC1071FC}"/>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E810F99B-7B96-FB4F-AE3D-37FF65449953}"/>
              </a:ext>
            </a:extLst>
          </p:cNvPr>
          <p:cNvSpPr txBox="1"/>
          <p:nvPr/>
        </p:nvSpPr>
        <p:spPr>
          <a:xfrm>
            <a:off x="6096000" y="3290500"/>
            <a:ext cx="4319752" cy="276999"/>
          </a:xfrm>
          <a:prstGeom prst="rect">
            <a:avLst/>
          </a:prstGeom>
          <a:noFill/>
        </p:spPr>
        <p:txBody>
          <a:bodyPr wrap="square" rtlCol="0">
            <a:spAutoFit/>
          </a:bodyPr>
          <a:lstStyle/>
          <a:p>
            <a:pPr algn="ctr"/>
            <a:r>
              <a:rPr lang="en-US" sz="1200" dirty="0"/>
              <a:t>Measure out and cut 41 inches of yellow and green 28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floor, wall&#10;&#10;Description automatically generated">
            <a:extLst>
              <a:ext uri="{FF2B5EF4-FFF2-40B4-BE49-F238E27FC236}">
                <a16:creationId xmlns:a16="http://schemas.microsoft.com/office/drawing/2014/main" id="{6022740E-A4C4-844F-BC93-33E802D830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5456" y="1169772"/>
            <a:ext cx="4124068" cy="5498757"/>
          </a:xfrm>
          <a:prstGeom prst="rect">
            <a:avLst/>
          </a:prstGeom>
        </p:spPr>
      </p:pic>
      <p:pic>
        <p:nvPicPr>
          <p:cNvPr id="7" name="Picture 6" descr="A picture containing yellow, light&#10;&#10;Description automatically generated">
            <a:extLst>
              <a:ext uri="{FF2B5EF4-FFF2-40B4-BE49-F238E27FC236}">
                <a16:creationId xmlns:a16="http://schemas.microsoft.com/office/drawing/2014/main" id="{780F58E5-BB10-3E4F-96E7-CBDA6F493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476" y="1169772"/>
            <a:ext cx="4124068" cy="5498757"/>
          </a:xfrm>
          <a:prstGeom prst="rect">
            <a:avLst/>
          </a:prstGeom>
        </p:spPr>
      </p:pic>
      <p:sp>
        <p:nvSpPr>
          <p:cNvPr id="4" name="TextBox 3">
            <a:extLst>
              <a:ext uri="{FF2B5EF4-FFF2-40B4-BE49-F238E27FC236}">
                <a16:creationId xmlns:a16="http://schemas.microsoft.com/office/drawing/2014/main" id="{8917F77A-2633-6C46-88AA-E559A2D4F1FD}"/>
              </a:ext>
            </a:extLst>
          </p:cNvPr>
          <p:cNvSpPr txBox="1"/>
          <p:nvPr/>
        </p:nvSpPr>
        <p:spPr>
          <a:xfrm>
            <a:off x="1521665" y="285981"/>
            <a:ext cx="9148670" cy="461665"/>
          </a:xfrm>
          <a:prstGeom prst="rect">
            <a:avLst/>
          </a:prstGeom>
          <a:noFill/>
        </p:spPr>
        <p:txBody>
          <a:bodyPr wrap="square" rtlCol="0">
            <a:spAutoFit/>
          </a:bodyPr>
          <a:lstStyle/>
          <a:p>
            <a:pPr algn="ctr"/>
            <a:r>
              <a:rPr lang="en-US" sz="1200" dirty="0"/>
              <a:t>To make the twisted pair, line the vise with masking tape. Put one end of the yellow and green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uler&#10;&#10;Description automatically generated with low confidence">
            <a:extLst>
              <a:ext uri="{FF2B5EF4-FFF2-40B4-BE49-F238E27FC236}">
                <a16:creationId xmlns:a16="http://schemas.microsoft.com/office/drawing/2014/main" id="{04E5C056-5643-FF43-A620-CBB37D0E3796}"/>
              </a:ext>
            </a:extLst>
          </p:cNvPr>
          <p:cNvPicPr>
            <a:picLocks noChangeAspect="1"/>
          </p:cNvPicPr>
          <p:nvPr/>
        </p:nvPicPr>
        <p:blipFill>
          <a:blip r:embed="rId2"/>
          <a:stretch>
            <a:fillRect/>
          </a:stretch>
        </p:blipFill>
        <p:spPr>
          <a:xfrm rot="16200000">
            <a:off x="3273253" y="-17247"/>
            <a:ext cx="5645493" cy="7527324"/>
          </a:xfrm>
          <a:prstGeom prst="rect">
            <a:avLst/>
          </a:prstGeom>
        </p:spPr>
      </p:pic>
      <p:sp>
        <p:nvSpPr>
          <p:cNvPr id="3" name="TextBox 2">
            <a:extLst>
              <a:ext uri="{FF2B5EF4-FFF2-40B4-BE49-F238E27FC236}">
                <a16:creationId xmlns:a16="http://schemas.microsoft.com/office/drawing/2014/main" id="{75BCFAB1-A32D-2A4A-ADAF-07520DAD9CD1}"/>
              </a:ext>
            </a:extLst>
          </p:cNvPr>
          <p:cNvSpPr txBox="1"/>
          <p:nvPr/>
        </p:nvSpPr>
        <p:spPr>
          <a:xfrm>
            <a:off x="1891862" y="288838"/>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36.5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10;&#10;Description automatically generated">
            <a:extLst>
              <a:ext uri="{FF2B5EF4-FFF2-40B4-BE49-F238E27FC236}">
                <a16:creationId xmlns:a16="http://schemas.microsoft.com/office/drawing/2014/main" id="{939621D3-3549-1C46-99B3-32E0705ED2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7053" y="882869"/>
            <a:ext cx="4323693" cy="5764924"/>
          </a:xfrm>
          <a:prstGeom prst="rect">
            <a:avLst/>
          </a:prstGeom>
        </p:spPr>
      </p:pic>
      <p:sp>
        <p:nvSpPr>
          <p:cNvPr id="4" name="TextBox 3">
            <a:extLst>
              <a:ext uri="{FF2B5EF4-FFF2-40B4-BE49-F238E27FC236}">
                <a16:creationId xmlns:a16="http://schemas.microsoft.com/office/drawing/2014/main" id="{452DCAD0-34AE-AB4D-964B-1BF4FD95C63B}"/>
              </a:ext>
            </a:extLst>
          </p:cNvPr>
          <p:cNvSpPr txBox="1"/>
          <p:nvPr/>
        </p:nvSpPr>
        <p:spPr>
          <a:xfrm>
            <a:off x="3489435" y="210206"/>
            <a:ext cx="5213130" cy="276999"/>
          </a:xfrm>
          <a:prstGeom prst="rect">
            <a:avLst/>
          </a:prstGeom>
          <a:noFill/>
        </p:spPr>
        <p:txBody>
          <a:bodyPr wrap="square" rtlCol="0">
            <a:spAutoFit/>
          </a:bodyPr>
          <a:lstStyle/>
          <a:p>
            <a:pPr algn="ctr"/>
            <a:r>
              <a:rPr lang="en-US" sz="1200" dirty="0"/>
              <a:t>Measure out 22.5 inches of the 1/8</a:t>
            </a:r>
            <a:r>
              <a:rPr lang="en-US" sz="1200" baseline="30000" dirty="0"/>
              <a:t>th</a:t>
            </a:r>
            <a:r>
              <a:rPr lang="en-US" sz="1200" dirty="0"/>
              <a:t> metal braid. Expand it using the metal rod.</a:t>
            </a:r>
          </a:p>
        </p:txBody>
      </p:sp>
      <p:pic>
        <p:nvPicPr>
          <p:cNvPr id="5" name="Picture 4">
            <a:extLst>
              <a:ext uri="{FF2B5EF4-FFF2-40B4-BE49-F238E27FC236}">
                <a16:creationId xmlns:a16="http://schemas.microsoft.com/office/drawing/2014/main" id="{C1FB0532-B962-4D42-81D7-CA5DAA51E0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3000" y="882870"/>
            <a:ext cx="4323693" cy="5764924"/>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4ED861-416A-4C46-81D3-0C7529CA9BBB}"/>
              </a:ext>
            </a:extLst>
          </p:cNvPr>
          <p:cNvPicPr>
            <a:picLocks noChangeAspect="1"/>
          </p:cNvPicPr>
          <p:nvPr/>
        </p:nvPicPr>
        <p:blipFill>
          <a:blip r:embed="rId2"/>
          <a:stretch>
            <a:fillRect/>
          </a:stretch>
        </p:blipFill>
        <p:spPr>
          <a:xfrm>
            <a:off x="0" y="5255"/>
            <a:ext cx="5139559" cy="6852746"/>
          </a:xfrm>
          <a:prstGeom prst="rect">
            <a:avLst/>
          </a:prstGeom>
        </p:spPr>
      </p:pic>
      <p:sp>
        <p:nvSpPr>
          <p:cNvPr id="4" name="TextBox 3">
            <a:extLst>
              <a:ext uri="{FF2B5EF4-FFF2-40B4-BE49-F238E27FC236}">
                <a16:creationId xmlns:a16="http://schemas.microsoft.com/office/drawing/2014/main" id="{04E22F88-010F-C447-AA30-3A6943E17409}"/>
              </a:ext>
            </a:extLst>
          </p:cNvPr>
          <p:cNvSpPr txBox="1"/>
          <p:nvPr/>
        </p:nvSpPr>
        <p:spPr>
          <a:xfrm>
            <a:off x="6096000" y="3290500"/>
            <a:ext cx="4099033" cy="276999"/>
          </a:xfrm>
          <a:prstGeom prst="rect">
            <a:avLst/>
          </a:prstGeom>
          <a:noFill/>
        </p:spPr>
        <p:txBody>
          <a:bodyPr wrap="square" rtlCol="0">
            <a:spAutoFit/>
          </a:bodyPr>
          <a:lstStyle/>
          <a:p>
            <a:pPr algn="ctr"/>
            <a:r>
              <a:rPr lang="en-US" sz="1200" dirty="0"/>
              <a:t>Put the twisted pair into the expanded metal braid as shown.</a:t>
            </a:r>
          </a:p>
        </p:txBody>
      </p:sp>
    </p:spTree>
    <p:extLst>
      <p:ext uri="{BB962C8B-B14F-4D97-AF65-F5344CB8AC3E}">
        <p14:creationId xmlns:p14="http://schemas.microsoft.com/office/powerpoint/2010/main" val="2168569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TotalTime>
  <Words>885</Words>
  <Application>Microsoft Macintosh PowerPoint</Application>
  <PresentationFormat>Widescreen</PresentationFormat>
  <Paragraphs>35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Dewar Communication Cable Part 1</vt:lpstr>
      <vt:lpstr>Materials</vt:lpstr>
      <vt:lpstr>PowerPoint Presentation</vt:lpstr>
      <vt:lpstr>KK 254 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the yellow and green wires (about 2-3mm) on the magnet end of the harness. Using the KK 254 crimper, crimp on the KK 254 tips. Be sure to use slot A on the crimper.</vt:lpstr>
      <vt:lpstr>Once the wire ends are crimped, they should look as shown: isolation held by the first grip but not the second and a bit of exposed wire peaking out the end of the second grip.</vt:lpstr>
      <vt:lpstr>Before inserting the tips into the connector, have the extrusions of both face down. </vt:lpstr>
      <vt:lpstr>Insert the KK 254 tips into the KK 254 2 hole connector. Push each tip into the hole of the connector until it clicks. If there are difficulties with pushing the wire tip in by hand, use the metal extraction tool to push on the bottom edge of it until it clicks in place. The green wire goes in the hole on the left and yellow on the right.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57</cp:revision>
  <dcterms:created xsi:type="dcterms:W3CDTF">2021-04-26T17:34:34Z</dcterms:created>
  <dcterms:modified xsi:type="dcterms:W3CDTF">2022-10-26T21:03:03Z</dcterms:modified>
</cp:coreProperties>
</file>